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embeddedFontLst>
    <p:embeddedFont>
      <p:font typeface="Arial Black" panose="020B0A04020102020204" pitchFamily="34" charset="0"/>
      <p:regular r:id="rId8"/>
      <p:bold r:id="rId9"/>
    </p:embeddedFont>
    <p:embeddedFont>
      <p:font typeface="Helvetica Neue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oFOAdDQTEKlON0LTyw8MB1KJx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" name="Google Shape;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" name="Google Shape;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body" idx="2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5997574" y="6540499"/>
            <a:ext cx="190603" cy="18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g"/><Relationship Id="rId10" Type="http://schemas.openxmlformats.org/officeDocument/2006/relationships/image" Target="../media/image19.png"/><Relationship Id="rId19" Type="http://schemas.openxmlformats.org/officeDocument/2006/relationships/image" Target="../media/image28.jpg"/><Relationship Id="rId4" Type="http://schemas.openxmlformats.org/officeDocument/2006/relationships/image" Target="../media/image7.png"/><Relationship Id="rId9" Type="http://schemas.openxmlformats.org/officeDocument/2006/relationships/image" Target="../media/image18.jp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forza Castle Milan in autumn">
            <a:extLst>
              <a:ext uri="{FF2B5EF4-FFF2-40B4-BE49-F238E27FC236}">
                <a16:creationId xmlns:a16="http://schemas.microsoft.com/office/drawing/2014/main" id="{9AEC14B0-9004-E1E0-7073-7AC11923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13" y="0"/>
            <a:ext cx="12204913" cy="6858000"/>
          </a:xfrm>
          <a:prstGeom prst="rect">
            <a:avLst/>
          </a:prstGeom>
        </p:spPr>
      </p:pic>
      <p:pic>
        <p:nvPicPr>
          <p:cNvPr id="21" name="Google Shape;21;p1" descr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913" y="6318745"/>
            <a:ext cx="4367816" cy="54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 descr="Google Shape;9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8116" y="5498707"/>
            <a:ext cx="4838984" cy="4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 descr="Google Shape;9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256" y="5946632"/>
            <a:ext cx="4588183" cy="4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 descr="Gráfico 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84973" y="88777"/>
            <a:ext cx="2205475" cy="10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354533" y="5491827"/>
            <a:ext cx="3067409" cy="49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Around the house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559544" y="5969443"/>
            <a:ext cx="2657387" cy="43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1, lesson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" name="Google Shape;32;p4" descr="Gráfico 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0963" y="365125"/>
            <a:ext cx="5708651" cy="5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 descr="Gráfico 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838" y="-26988"/>
            <a:ext cx="5940426" cy="59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68262" y="138112"/>
            <a:ext cx="5703888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Asking for words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587" y="1276062"/>
            <a:ext cx="9480551" cy="11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8587" y="3504164"/>
            <a:ext cx="8594725" cy="11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51312" y="993775"/>
            <a:ext cx="2687638" cy="15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72162" y="3151175"/>
            <a:ext cx="2601913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/>
          <p:nvPr/>
        </p:nvSpPr>
        <p:spPr>
          <a:xfrm>
            <a:off x="11514137" y="41275"/>
            <a:ext cx="1423988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1952287" y="2357437"/>
            <a:ext cx="1004888" cy="593726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11917362" y="3151187"/>
            <a:ext cx="1004888" cy="595314"/>
          </a:xfrm>
          <a:prstGeom prst="rect">
            <a:avLst/>
          </a:prstGeom>
          <a:solidFill>
            <a:srgbClr val="00B05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11977687" y="1571625"/>
            <a:ext cx="960438" cy="58578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2F1F4-9A18-8284-A5DE-BFD276530BD6}"/>
              </a:ext>
            </a:extLst>
          </p:cNvPr>
          <p:cNvSpPr txBox="1"/>
          <p:nvPr/>
        </p:nvSpPr>
        <p:spPr>
          <a:xfrm>
            <a:off x="716639" y="2157413"/>
            <a:ext cx="8678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Como se dice ________ </a:t>
            </a:r>
            <a:r>
              <a:rPr lang="en-US" sz="4000" b="1" dirty="0" err="1">
                <a:solidFill>
                  <a:srgbClr val="00B050"/>
                </a:solidFill>
              </a:rPr>
              <a:t>en</a:t>
            </a:r>
            <a:r>
              <a:rPr lang="en-US" sz="4000" b="1" dirty="0">
                <a:solidFill>
                  <a:srgbClr val="00B050"/>
                </a:solidFill>
              </a:rPr>
              <a:t> Ingles?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9DC2E-9F96-851C-1C9A-BC29FC183E9C}"/>
              </a:ext>
            </a:extLst>
          </p:cNvPr>
          <p:cNvSpPr txBox="1"/>
          <p:nvPr/>
        </p:nvSpPr>
        <p:spPr>
          <a:xfrm>
            <a:off x="696573" y="4429413"/>
            <a:ext cx="9992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B050"/>
                </a:solidFill>
              </a:rPr>
              <a:t>Cual</a:t>
            </a:r>
            <a:r>
              <a:rPr lang="en-US" sz="4000" b="1" dirty="0">
                <a:solidFill>
                  <a:srgbClr val="00B050"/>
                </a:solidFill>
              </a:rPr>
              <a:t> es </a:t>
            </a:r>
            <a:r>
              <a:rPr lang="en-US" sz="4000" b="1" dirty="0" err="1">
                <a:solidFill>
                  <a:srgbClr val="00B050"/>
                </a:solidFill>
              </a:rPr>
              <a:t>el</a:t>
            </a:r>
            <a:r>
              <a:rPr lang="en-US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significado</a:t>
            </a:r>
            <a:r>
              <a:rPr lang="en-US" sz="4000" b="1" dirty="0">
                <a:solidFill>
                  <a:srgbClr val="00B050"/>
                </a:solidFill>
              </a:rPr>
              <a:t> de  ____ ?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2"/>
          <p:cNvCxnSpPr/>
          <p:nvPr/>
        </p:nvCxnSpPr>
        <p:spPr>
          <a:xfrm rot="10800000" flipH="1">
            <a:off x="3717480" y="400049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" name="Google Shape;49;p2" descr="C:\Users\luis martinez\Desktop\WhatsApp Image 2020-04-20 at 2.46.32 PM.jpeg"/>
          <p:cNvPicPr preferRelativeResize="0"/>
          <p:nvPr/>
        </p:nvPicPr>
        <p:blipFill rotWithShape="1">
          <a:blip r:embed="rId3">
            <a:alphaModFix/>
          </a:blip>
          <a:srcRect b="3181"/>
          <a:stretch/>
        </p:blipFill>
        <p:spPr>
          <a:xfrm>
            <a:off x="4103942" y="555624"/>
            <a:ext cx="6953250" cy="627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 descr="Gráfico 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4270" y="-26988"/>
            <a:ext cx="5940426" cy="5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" descr="Gráfico 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8395" y="365125"/>
            <a:ext cx="5708651" cy="5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"/>
          <p:cNvSpPr txBox="1"/>
          <p:nvPr/>
        </p:nvSpPr>
        <p:spPr>
          <a:xfrm>
            <a:off x="40830" y="138112"/>
            <a:ext cx="5703888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Around the house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2"/>
          <p:cNvCxnSpPr/>
          <p:nvPr/>
        </p:nvCxnSpPr>
        <p:spPr>
          <a:xfrm>
            <a:off x="7287768" y="-234950"/>
            <a:ext cx="220663" cy="442913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78" name="Google Shape;78;p2"/>
          <p:cNvCxnSpPr/>
          <p:nvPr/>
        </p:nvCxnSpPr>
        <p:spPr>
          <a:xfrm>
            <a:off x="6659118" y="-228600"/>
            <a:ext cx="239713" cy="473075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79" name="Google Shape;79;p2"/>
          <p:cNvCxnSpPr/>
          <p:nvPr/>
        </p:nvCxnSpPr>
        <p:spPr>
          <a:xfrm>
            <a:off x="6994080" y="-287338"/>
            <a:ext cx="239714" cy="473076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0" name="Google Shape;80;p2"/>
          <p:cNvCxnSpPr/>
          <p:nvPr/>
        </p:nvCxnSpPr>
        <p:spPr>
          <a:xfrm>
            <a:off x="6338442" y="-180976"/>
            <a:ext cx="239714" cy="47466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1" name="Google Shape;81;p2"/>
          <p:cNvCxnSpPr/>
          <p:nvPr/>
        </p:nvCxnSpPr>
        <p:spPr>
          <a:xfrm>
            <a:off x="7706867" y="-287338"/>
            <a:ext cx="252414" cy="5318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2" name="Google Shape;82;p2"/>
          <p:cNvSpPr/>
          <p:nvPr/>
        </p:nvSpPr>
        <p:spPr>
          <a:xfrm>
            <a:off x="10919967" y="2281233"/>
            <a:ext cx="1004888" cy="593726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0919967" y="1535109"/>
            <a:ext cx="1004888" cy="595314"/>
          </a:xfrm>
          <a:prstGeom prst="rect">
            <a:avLst/>
          </a:prstGeom>
          <a:solidFill>
            <a:srgbClr val="00B05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10919967" y="790574"/>
            <a:ext cx="1004888" cy="59372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8843137" y="5231257"/>
            <a:ext cx="1423988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6A3D71-1A5B-20B2-0ABA-7571DD621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61" y="905778"/>
            <a:ext cx="4580100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Briefcase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Maletín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portafolio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Umbrella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Paraguas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Armchair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Sillón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Wallet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Billetera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cartera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Pillow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Almohada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Cell phone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Celular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teléfono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celular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Eyeglasses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Lentes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anteojos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Sofá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Notebook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Cuaderno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Bolsa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bolso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Flowers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Flores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Lámpara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Mesa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Earrings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Aretes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pendientes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Jarrón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florero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Reloj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Sunglasses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Lentes de sol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gafas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de sol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TV 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Televisor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televisión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DVD player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Reproductor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de DVD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Llaves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Portrait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Retrato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Magazines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Revistas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Screen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Pantalla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5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3" name="Google Shape;133;p5" descr="Gráfico 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0963" y="365125"/>
            <a:ext cx="4376738" cy="5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 descr="Gráfico 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838" y="-26988"/>
            <a:ext cx="4537076" cy="59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1343025" y="101599"/>
            <a:ext cx="1924050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 descr="Imagen 3"/>
          <p:cNvPicPr preferRelativeResize="0"/>
          <p:nvPr/>
        </p:nvPicPr>
        <p:blipFill rotWithShape="1">
          <a:blip r:embed="rId5">
            <a:alphaModFix/>
          </a:blip>
          <a:srcRect l="64947" t="39254"/>
          <a:stretch/>
        </p:blipFill>
        <p:spPr>
          <a:xfrm>
            <a:off x="10212387" y="4927600"/>
            <a:ext cx="1979613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11742737" y="101600"/>
            <a:ext cx="1423988" cy="777875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11952287" y="2357437"/>
            <a:ext cx="1004888" cy="593726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11952287" y="1687512"/>
            <a:ext cx="1004888" cy="595314"/>
          </a:xfrm>
          <a:prstGeom prst="rect">
            <a:avLst/>
          </a:prstGeom>
          <a:solidFill>
            <a:srgbClr val="00B05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1952287" y="1038225"/>
            <a:ext cx="1004888" cy="59372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309245" y="968375"/>
            <a:ext cx="278828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Answer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Contestar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Arrive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Llegar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Ask -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Pedir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Preguntar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 -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Ser / Estar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Break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Romper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Bring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Traer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Comprar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Choose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Escoger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Clean - 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Limpiar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Come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Venir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Cook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Cocinar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Dance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Bailar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Dibujar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Drink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Beber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Eat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Comer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Feel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Sentir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Fly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Volar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Forget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Olvidar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-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Encontrar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3161982" y="990600"/>
            <a:ext cx="2600961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up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Levantarse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Help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Ayudar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Leave -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Salir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Dejar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Like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Gustar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 - 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Mirar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Necesitar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Leer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Ride -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Pasear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Montar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Correr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See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Sell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Vender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Enviar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Cantar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Sleep -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Dormir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Smell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Oler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Speak -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Hablar 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Study - 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6295326" y="1038225"/>
            <a:ext cx="3651886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Swim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Nadar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Take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Tomar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Platicar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Teach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Ensenar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Tell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Think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Pensar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Travel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Viajar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Understand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Visit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Visitar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Want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Querer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Wash –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Lavar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Watch -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Mirar (Television) 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Wear - 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Usar (Ropa) 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 –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Trabajar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41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Write -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Escribir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6"/>
          <p:cNvCxnSpPr/>
          <p:nvPr/>
        </p:nvCxnSpPr>
        <p:spPr>
          <a:xfrm rot="10800000" flipH="1">
            <a:off x="3744912" y="576262"/>
            <a:ext cx="8482014" cy="4764"/>
          </a:xfrm>
          <a:prstGeom prst="straightConnector1">
            <a:avLst/>
          </a:prstGeom>
          <a:noFill/>
          <a:ln w="19050" cap="flat" cmpd="sng">
            <a:solidFill>
              <a:srgbClr val="0020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9" name="Google Shape;149;p6" descr="Gráfico 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0963" y="365125"/>
            <a:ext cx="5708651" cy="5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 descr="Gráfico 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838" y="-26988"/>
            <a:ext cx="5940426" cy="59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68262" y="138112"/>
            <a:ext cx="5703888" cy="66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 Black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Verbs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6" descr="El Tratar Del Cliente En El Teléfono - Ejemplo De Employee Cartoon Vector  Del Vendedor De La Oficina Stock de ilustración - Ilustración de consultor,  empresario: 148256007"/>
          <p:cNvPicPr preferRelativeResize="0"/>
          <p:nvPr/>
        </p:nvPicPr>
        <p:blipFill rotWithShape="1">
          <a:blip r:embed="rId5">
            <a:alphaModFix/>
          </a:blip>
          <a:srcRect b="29226"/>
          <a:stretch/>
        </p:blipFill>
        <p:spPr>
          <a:xfrm>
            <a:off x="384175" y="1081087"/>
            <a:ext cx="1787525" cy="21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 descr="Arrive Cartoon Stock Illustrations – 1,020 Arrive Cartoon Stock  Illustrations, Vectors &amp; Clipart - Dreamstime"/>
          <p:cNvPicPr preferRelativeResize="0"/>
          <p:nvPr/>
        </p:nvPicPr>
        <p:blipFill rotWithShape="1">
          <a:blip r:embed="rId6">
            <a:alphaModFix/>
          </a:blip>
          <a:srcRect t="8396" r="57200" b="26384"/>
          <a:stretch/>
        </p:blipFill>
        <p:spPr>
          <a:xfrm>
            <a:off x="2640012" y="1196975"/>
            <a:ext cx="2006601" cy="217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 descr="Be Happy Clipart Text stock illustration. Illustration of text - 43718898"/>
          <p:cNvPicPr preferRelativeResize="0"/>
          <p:nvPr/>
        </p:nvPicPr>
        <p:blipFill rotWithShape="1">
          <a:blip r:embed="rId7">
            <a:alphaModFix/>
          </a:blip>
          <a:srcRect b="10276"/>
          <a:stretch/>
        </p:blipFill>
        <p:spPr>
          <a:xfrm>
            <a:off x="8939212" y="1293812"/>
            <a:ext cx="2078038" cy="17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 descr="image.jpeg"/>
          <p:cNvPicPr preferRelativeResize="0"/>
          <p:nvPr/>
        </p:nvPicPr>
        <p:blipFill rotWithShape="1">
          <a:blip r:embed="rId8">
            <a:alphaModFix/>
          </a:blip>
          <a:srcRect t="398" r="1097" b="41199"/>
          <a:stretch/>
        </p:blipFill>
        <p:spPr>
          <a:xfrm>
            <a:off x="5473937" y="1050924"/>
            <a:ext cx="2311163" cy="2192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 descr="image.jpe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3562" y="3606800"/>
            <a:ext cx="2076451" cy="22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255588" y="2457450"/>
            <a:ext cx="2949576" cy="115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74912" y="2560637"/>
            <a:ext cx="2633663" cy="11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99100" y="2670175"/>
            <a:ext cx="2127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107487" y="2706687"/>
            <a:ext cx="1878013" cy="11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2400" y="5353050"/>
            <a:ext cx="2614613" cy="115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 descr="image.jpe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25787" y="3892550"/>
            <a:ext cx="1906588" cy="19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14650" y="5211762"/>
            <a:ext cx="2468563" cy="115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 descr="image.jpeg"/>
          <p:cNvPicPr preferRelativeResize="0"/>
          <p:nvPr/>
        </p:nvPicPr>
        <p:blipFill rotWithShape="1">
          <a:blip r:embed="rId17">
            <a:alphaModFix/>
          </a:blip>
          <a:srcRect t="8541"/>
          <a:stretch/>
        </p:blipFill>
        <p:spPr>
          <a:xfrm>
            <a:off x="5438775" y="3713162"/>
            <a:ext cx="2366963" cy="208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699125" y="5084762"/>
            <a:ext cx="2128838" cy="115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 descr="image.jpeg"/>
          <p:cNvPicPr preferRelativeResize="0"/>
          <p:nvPr/>
        </p:nvPicPr>
        <p:blipFill rotWithShape="1">
          <a:blip r:embed="rId19">
            <a:alphaModFix/>
          </a:blip>
          <a:srcRect l="1672" t="3279" b="5172"/>
          <a:stretch/>
        </p:blipFill>
        <p:spPr>
          <a:xfrm>
            <a:off x="8161337" y="3856037"/>
            <a:ext cx="2851859" cy="187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 descr="imag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50225" y="5132387"/>
            <a:ext cx="2944813" cy="11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/>
          <p:nvPr/>
        </p:nvSpPr>
        <p:spPr>
          <a:xfrm>
            <a:off x="8004175" y="655637"/>
            <a:ext cx="1423988" cy="777876"/>
          </a:xfrm>
          <a:prstGeom prst="rightArrow">
            <a:avLst>
              <a:gd name="adj1" fmla="val 50000"/>
              <a:gd name="adj2" fmla="val 50003"/>
            </a:avLst>
          </a:prstGeom>
          <a:solidFill>
            <a:srgbClr val="FF00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6780212" y="5952172"/>
            <a:ext cx="1004888" cy="593726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5269706" y="5972967"/>
            <a:ext cx="1004888" cy="595314"/>
          </a:xfrm>
          <a:prstGeom prst="rect">
            <a:avLst/>
          </a:prstGeom>
          <a:solidFill>
            <a:srgbClr val="00B050">
              <a:alpha val="33725"/>
            </a:srgbClr>
          </a:solidFill>
          <a:ln w="12700" cap="flat" cmpd="sng">
            <a:solidFill>
              <a:srgbClr val="2F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Widescreen</PresentationFormat>
  <Paragraphs>86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 Black</vt:lpstr>
      <vt:lpstr>Arial</vt:lpstr>
      <vt:lpstr>Calibri</vt:lpstr>
      <vt:lpstr>Helvetica Neue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Aaron Ernesto Escobar Duran</cp:lastModifiedBy>
  <cp:revision>1</cp:revision>
  <dcterms:modified xsi:type="dcterms:W3CDTF">2026-02-24T02:55:55Z</dcterms:modified>
</cp:coreProperties>
</file>